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31"/>
  </p:notesMasterIdLst>
  <p:handoutMasterIdLst>
    <p:handoutMasterId r:id="rId32"/>
  </p:handoutMasterIdLst>
  <p:sldIdLst>
    <p:sldId id="275" r:id="rId3"/>
    <p:sldId id="276" r:id="rId4"/>
    <p:sldId id="288" r:id="rId5"/>
    <p:sldId id="289" r:id="rId6"/>
    <p:sldId id="277" r:id="rId7"/>
    <p:sldId id="290" r:id="rId8"/>
    <p:sldId id="287" r:id="rId9"/>
    <p:sldId id="280" r:id="rId10"/>
    <p:sldId id="291" r:id="rId11"/>
    <p:sldId id="292" r:id="rId12"/>
    <p:sldId id="278" r:id="rId13"/>
    <p:sldId id="293" r:id="rId14"/>
    <p:sldId id="294" r:id="rId15"/>
    <p:sldId id="298" r:id="rId16"/>
    <p:sldId id="308" r:id="rId17"/>
    <p:sldId id="307" r:id="rId18"/>
    <p:sldId id="306" r:id="rId19"/>
    <p:sldId id="302" r:id="rId20"/>
    <p:sldId id="304" r:id="rId21"/>
    <p:sldId id="305" r:id="rId22"/>
    <p:sldId id="301" r:id="rId23"/>
    <p:sldId id="303" r:id="rId24"/>
    <p:sldId id="309" r:id="rId25"/>
    <p:sldId id="299" r:id="rId26"/>
    <p:sldId id="300" r:id="rId27"/>
    <p:sldId id="282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8" autoAdjust="0"/>
  </p:normalViewPr>
  <p:slideViewPr>
    <p:cSldViewPr snapToGrid="0">
      <p:cViewPr varScale="1">
        <p:scale>
          <a:sx n="84" d="100"/>
          <a:sy n="84" d="100"/>
        </p:scale>
        <p:origin x="96" y="163"/>
      </p:cViewPr>
      <p:guideLst>
        <p:guide orient="horz" pos="2137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8/18/2016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8/18/2016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072" y="6221968"/>
            <a:ext cx="8221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Orientador</a:t>
            </a:r>
            <a:r>
              <a:rPr lang="en-US" dirty="0" smtClean="0"/>
              <a:t>:  Mauro </a:t>
            </a:r>
            <a:r>
              <a:rPr lang="en-US" dirty="0" err="1" smtClean="0"/>
              <a:t>Roisenberg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920" y="3871913"/>
            <a:ext cx="6604000" cy="1752600"/>
          </a:xfrm>
        </p:spPr>
        <p:txBody>
          <a:bodyPr/>
          <a:lstStyle/>
          <a:p>
            <a:r>
              <a:rPr lang="en-US" dirty="0" smtClean="0"/>
              <a:t>Isaac Sacramento</a:t>
            </a:r>
          </a:p>
          <a:p>
            <a:r>
              <a:rPr lang="en-US" dirty="0" err="1" smtClean="0"/>
              <a:t>Doutorando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Ciência</a:t>
            </a:r>
            <a:r>
              <a:rPr lang="en-US" dirty="0" smtClean="0"/>
              <a:t> da </a:t>
            </a:r>
            <a:r>
              <a:rPr lang="en-US" dirty="0" err="1" smtClean="0"/>
              <a:t>Computação</a:t>
            </a:r>
            <a:endParaRPr lang="en-US" dirty="0" smtClean="0"/>
          </a:p>
          <a:p>
            <a:r>
              <a:rPr lang="en-US" dirty="0" err="1" smtClean="0"/>
              <a:t>Universidade</a:t>
            </a:r>
            <a:r>
              <a:rPr lang="en-US" dirty="0" smtClean="0"/>
              <a:t> Federal de Santa Catarina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3"/>
            <a:ext cx="5651241" cy="201837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Pesos e Bias </a:t>
            </a:r>
            <a:r>
              <a:rPr lang="en-US" dirty="0" err="1" smtClean="0"/>
              <a:t>Compartilhados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compartilha</a:t>
            </a:r>
            <a:r>
              <a:rPr lang="en-US" dirty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mesmos</a:t>
            </a:r>
            <a:r>
              <a:rPr lang="en-US" dirty="0" smtClean="0"/>
              <a:t> pesos e bias;</a:t>
            </a:r>
          </a:p>
          <a:p>
            <a:pPr lvl="1"/>
            <a:r>
              <a:rPr lang="en-US" dirty="0" smtClean="0"/>
              <a:t>Pesos bias </a:t>
            </a:r>
            <a:r>
              <a:rPr lang="en-US" dirty="0" err="1" smtClean="0"/>
              <a:t>compartilhados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de kernel (</a:t>
            </a:r>
            <a:r>
              <a:rPr lang="en-US" dirty="0" err="1" smtClean="0"/>
              <a:t>filtro</a:t>
            </a:r>
            <a:r>
              <a:rPr lang="en-US" dirty="0" smtClean="0"/>
              <a:t>);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filtro</a:t>
            </a:r>
            <a:r>
              <a:rPr lang="en-US" dirty="0" smtClean="0"/>
              <a:t> </a:t>
            </a:r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4822847"/>
            <a:ext cx="1754154" cy="175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2" y="4923566"/>
            <a:ext cx="1600766" cy="16059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22575" y="5582302"/>
            <a:ext cx="1903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4628" y="4564141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26022" y="466895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1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34500" y="466850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2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29438" y="5686662"/>
            <a:ext cx="2113706" cy="1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5047327"/>
            <a:ext cx="1600766" cy="160599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929438" y="5836911"/>
            <a:ext cx="2317102" cy="13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5174845"/>
            <a:ext cx="1600766" cy="16059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26022" y="4668957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)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</p:spPr>
            <p:txBody>
              <a:bodyPr vert="horz">
                <a:normAutofit fontScale="62500" lnSpcReduction="20000"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Matematicamente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Para </a:t>
                </a:r>
                <a:r>
                  <a:rPr lang="en-US" dirty="0" err="1" smtClean="0"/>
                  <a:t>uma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hipotética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de entrada 28 x 28 </a:t>
                </a:r>
                <a:r>
                  <a:rPr lang="en-US" dirty="0" err="1" smtClean="0"/>
                  <a:t>neurônios</a:t>
                </a:r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Pesos </a:t>
                </a:r>
                <a:r>
                  <a:rPr lang="en-US" dirty="0" smtClean="0">
                    <a:latin typeface="Gabriola" panose="04040605051002020D02" pitchFamily="82" charset="0"/>
                  </a:rPr>
                  <a:t>w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dimensões</a:t>
                </a:r>
                <a:r>
                  <a:rPr lang="en-US" dirty="0" smtClean="0"/>
                  <a:t> 5 x 5;</a:t>
                </a:r>
              </a:p>
              <a:p>
                <a:pPr lvl="1"/>
                <a:r>
                  <a:rPr lang="en-US" dirty="0" smtClean="0"/>
                  <a:t>Bias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;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Uma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ativação</a:t>
                </a:r>
                <a:r>
                  <a:rPr lang="en-US" dirty="0" smtClean="0"/>
                  <a:t> </a:t>
                </a:r>
                <a:r>
                  <a:rPr lang="el-GR" sz="2800" dirty="0" smtClean="0">
                    <a:latin typeface="Gabriola" panose="04040605051002020D02" pitchFamily="82" charset="0"/>
                  </a:rPr>
                  <a:t>σ</a:t>
                </a:r>
                <a:r>
                  <a:rPr lang="en-US" sz="2800" dirty="0" smtClean="0">
                    <a:latin typeface="Gabriola" panose="04040605051002020D02" pitchFamily="82" charset="0"/>
                  </a:rPr>
                  <a:t>;</a:t>
                </a:r>
              </a:p>
              <a:p>
                <a:pPr lvl="1"/>
                <a:r>
                  <a:rPr lang="en-US" dirty="0"/>
                  <a:t>Para o </a:t>
                </a:r>
                <a:r>
                  <a:rPr lang="en-US" i="1" dirty="0"/>
                  <a:t> </a:t>
                </a:r>
                <a:r>
                  <a:rPr lang="en-US" i="1" dirty="0" err="1"/>
                  <a:t>j,k-ésimo</a:t>
                </a:r>
                <a:r>
                  <a:rPr lang="en-US" i="1" dirty="0"/>
                  <a:t> </a:t>
                </a:r>
                <a:r>
                  <a:rPr lang="en-US" dirty="0" err="1"/>
                  <a:t>neurônio</a:t>
                </a:r>
                <a:r>
                  <a:rPr lang="en-US" dirty="0"/>
                  <a:t> da </a:t>
                </a:r>
                <a:r>
                  <a:rPr lang="en-US" dirty="0" err="1"/>
                  <a:t>camada</a:t>
                </a:r>
                <a:r>
                  <a:rPr lang="en-US" dirty="0"/>
                  <a:t> </a:t>
                </a:r>
                <a:r>
                  <a:rPr lang="en-US" dirty="0" err="1"/>
                  <a:t>escondida</a:t>
                </a:r>
                <a:r>
                  <a:rPr lang="en-US" dirty="0"/>
                  <a:t>, a </a:t>
                </a:r>
                <a:r>
                  <a:rPr lang="en-US" dirty="0" err="1"/>
                  <a:t>saída</a:t>
                </a:r>
                <a:r>
                  <a:rPr lang="en-US" dirty="0"/>
                  <a:t> é dada </a:t>
                </a:r>
                <a:r>
                  <a:rPr lang="en-US" dirty="0" err="1"/>
                  <a:t>por</a:t>
                </a:r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  <a:blipFill>
                <a:blip r:embed="rId4"/>
                <a:stretch>
                  <a:fillRect t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72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2" grpId="0"/>
      <p:bldP spid="12" grpId="1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2003298"/>
            <a:ext cx="5348884" cy="4324350"/>
          </a:xfrm>
          <a:prstGeom prst="rect">
            <a:avLst/>
          </a:prstGeom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3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10" name="Picture 13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9" name="Picture 12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5" name="Picture 11"/>
          <p:cNvPicPr>
            <a:picLocks noGrp="1" noChangeAspect="1"/>
          </p:cNvPicPr>
          <p:nvPr>
            <p:ph sz="half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</p:spPr>
      </p:pic>
      <p:pic>
        <p:nvPicPr>
          <p:cNvPr id="22" name="Picture 0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21" name="Picture 0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3" name="Picture 0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2" name="Picture 0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20" name="Picture 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9" name="Picture 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8" name="Picture 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7" name="Picture 0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6" name="Picture 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funciona</a:t>
            </a:r>
            <a:r>
              <a:rPr lang="en-US" dirty="0" smtClean="0"/>
              <a:t> a </a:t>
            </a:r>
            <a:r>
              <a:rPr lang="en-US" dirty="0" err="1" smtClean="0"/>
              <a:t>convolução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3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2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2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2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2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2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52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2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2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2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2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2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3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3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249423"/>
            <a:ext cx="11076433" cy="257860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Pooling / </a:t>
            </a:r>
            <a:r>
              <a:rPr lang="en-US" dirty="0" err="1" smtClean="0"/>
              <a:t>Downsampling</a:t>
            </a:r>
            <a:endParaRPr lang="en-US" dirty="0" smtClean="0"/>
          </a:p>
          <a:p>
            <a:pPr lvl="1"/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imediatamente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a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saída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estatísticas</a:t>
            </a:r>
            <a:r>
              <a:rPr lang="en-US" dirty="0" smtClean="0"/>
              <a:t> dos </a:t>
            </a:r>
            <a:r>
              <a:rPr lang="en-US" dirty="0" err="1" smtClean="0"/>
              <a:t>padrões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;</a:t>
            </a:r>
            <a:endParaRPr lang="en-US" dirty="0" smtClean="0"/>
          </a:p>
          <a:p>
            <a:pPr lvl="1"/>
            <a:r>
              <a:rPr lang="en-US" dirty="0" smtClean="0"/>
              <a:t>Gera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característica</a:t>
            </a:r>
            <a:r>
              <a:rPr lang="en-US" dirty="0" smtClean="0"/>
              <a:t> </a:t>
            </a:r>
            <a:r>
              <a:rPr lang="en-US" dirty="0" err="1" smtClean="0"/>
              <a:t>condensado</a:t>
            </a:r>
            <a:r>
              <a:rPr lang="en-US" dirty="0" smtClean="0"/>
              <a:t>, i.e.:</a:t>
            </a:r>
          </a:p>
          <a:p>
            <a:pPr lvl="2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unidade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sumariza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micro-</a:t>
            </a:r>
            <a:r>
              <a:rPr lang="en-US" dirty="0" err="1" smtClean="0"/>
              <a:t>região</a:t>
            </a:r>
            <a:r>
              <a:rPr lang="en-US" dirty="0" smtClean="0"/>
              <a:t> (e.g. 2 x 2 </a:t>
            </a:r>
            <a:r>
              <a:rPr lang="en-US" dirty="0" err="1" smtClean="0"/>
              <a:t>neurônios</a:t>
            </a:r>
            <a:r>
              <a:rPr lang="en-US" dirty="0" smtClean="0"/>
              <a:t>) da </a:t>
            </a:r>
            <a:r>
              <a:rPr lang="en-US" dirty="0" err="1" smtClean="0"/>
              <a:t>camada</a:t>
            </a:r>
            <a:r>
              <a:rPr lang="en-US" dirty="0" smtClean="0"/>
              <a:t> anterior;</a:t>
            </a:r>
          </a:p>
          <a:p>
            <a:pPr lvl="1"/>
            <a:r>
              <a:rPr lang="en-US" dirty="0" smtClean="0"/>
              <a:t>Max-pooling e Mean-pooling</a:t>
            </a:r>
            <a:endParaRPr lang="en-US" dirty="0" smtClean="0"/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máxima</a:t>
            </a:r>
            <a:r>
              <a:rPr lang="en-US" dirty="0" smtClean="0"/>
              <a:t> </a:t>
            </a:r>
            <a:r>
              <a:rPr lang="en-US" dirty="0" err="1" smtClean="0"/>
              <a:t>ativação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ativação</a:t>
            </a:r>
            <a:r>
              <a:rPr lang="en-US" dirty="0" smtClean="0"/>
              <a:t> media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1"/>
            <a:r>
              <a:rPr lang="en-US" dirty="0" smtClean="0"/>
              <a:t>Para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 smtClean="0"/>
              <a:t> 24 x 24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, </a:t>
            </a:r>
            <a:r>
              <a:rPr lang="en-US" dirty="0" err="1" smtClean="0"/>
              <a:t>temos</a:t>
            </a:r>
            <a:r>
              <a:rPr lang="en-US" dirty="0" smtClean="0"/>
              <a:t> 12 x 12 </a:t>
            </a:r>
            <a:r>
              <a:rPr lang="en-US" dirty="0" err="1" smtClean="0"/>
              <a:t>neurônios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o pooling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24" y="4754698"/>
            <a:ext cx="3817951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7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Juntando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2531201"/>
            <a:ext cx="1754154" cy="1759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28" y="2295073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8863" y="2262760"/>
            <a:ext cx="2026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Convolucional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5" y="2645371"/>
            <a:ext cx="1274049" cy="127821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17740" y="3223391"/>
            <a:ext cx="1960655" cy="1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4072" y="3354495"/>
            <a:ext cx="2132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2778259"/>
            <a:ext cx="1353230" cy="135765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917740" y="3490614"/>
            <a:ext cx="23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2915851"/>
            <a:ext cx="1333636" cy="13379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12" y="2744891"/>
            <a:ext cx="940268" cy="94334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547397" y="3234850"/>
            <a:ext cx="1947515" cy="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47397" y="3354495"/>
            <a:ext cx="2146485" cy="12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1" y="2868652"/>
            <a:ext cx="940268" cy="94334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565824" y="3490614"/>
            <a:ext cx="23383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30" y="3059288"/>
            <a:ext cx="877356" cy="8802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067204" y="2404924"/>
            <a:ext cx="204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Downsampling</a:t>
            </a:r>
            <a:r>
              <a:rPr lang="en-US" sz="1400" dirty="0" smtClean="0"/>
              <a:t> 12x 12 x 3</a:t>
            </a:r>
            <a:endParaRPr lang="en-US" sz="14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61" y="2269612"/>
            <a:ext cx="236240" cy="2209992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8" idx="3"/>
          </p:cNvCxnSpPr>
          <p:nvPr/>
        </p:nvCxnSpPr>
        <p:spPr>
          <a:xfrm flipV="1">
            <a:off x="9792786" y="3490614"/>
            <a:ext cx="1286375" cy="8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57"/>
          <p:cNvSpPr>
            <a:spLocks noGrp="1"/>
          </p:cNvSpPr>
          <p:nvPr>
            <p:ph idx="1"/>
          </p:nvPr>
        </p:nvSpPr>
        <p:spPr>
          <a:xfrm>
            <a:off x="609599" y="4581304"/>
            <a:ext cx="11164711" cy="20904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28 x 28 </a:t>
            </a:r>
            <a:r>
              <a:rPr lang="en-US" dirty="0" err="1" smtClean="0"/>
              <a:t>neurônios</a:t>
            </a:r>
            <a:r>
              <a:rPr lang="en-US" dirty="0" smtClean="0"/>
              <a:t> de entrada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com campo </a:t>
            </a:r>
            <a:r>
              <a:rPr lang="en-US" dirty="0" err="1" smtClean="0"/>
              <a:t>receptivo</a:t>
            </a:r>
            <a:r>
              <a:rPr lang="en-US" dirty="0" smtClean="0"/>
              <a:t> local 5 x 5 e 3 </a:t>
            </a:r>
            <a:r>
              <a:rPr lang="en-US" dirty="0" err="1" smtClean="0"/>
              <a:t>mapas</a:t>
            </a:r>
            <a:r>
              <a:rPr lang="en-US" dirty="0" smtClean="0"/>
              <a:t> de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aplicada</a:t>
            </a:r>
            <a:r>
              <a:rPr lang="en-US" dirty="0" smtClean="0"/>
              <a:t> a </a:t>
            </a:r>
            <a:r>
              <a:rPr lang="en-US" dirty="0" err="1" smtClean="0"/>
              <a:t>regiãoes</a:t>
            </a:r>
            <a:r>
              <a:rPr lang="en-US" dirty="0" smtClean="0"/>
              <a:t> de </a:t>
            </a:r>
            <a:r>
              <a:rPr lang="en-US" dirty="0" err="1" smtClean="0"/>
              <a:t>tamanho</a:t>
            </a:r>
            <a:r>
              <a:rPr lang="en-US" dirty="0" smtClean="0"/>
              <a:t> 2 x 2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mapa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neurônios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4577"/>
            <a:ext cx="7920541" cy="265288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609600" y="4707466"/>
            <a:ext cx="10972800" cy="186707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 e pooling </a:t>
            </a:r>
            <a:r>
              <a:rPr lang="en-US" dirty="0" err="1" smtClean="0"/>
              <a:t>aprendem</a:t>
            </a:r>
            <a:r>
              <a:rPr lang="en-US" dirty="0" smtClean="0"/>
              <a:t> a </a:t>
            </a:r>
            <a:r>
              <a:rPr lang="en-US" dirty="0" err="1" smtClean="0"/>
              <a:t>estrutura</a:t>
            </a:r>
            <a:r>
              <a:rPr lang="en-US" dirty="0" smtClean="0"/>
              <a:t> especial local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r>
              <a:rPr lang="en-US" dirty="0" smtClean="0"/>
              <a:t> de entrada;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abstrato</a:t>
            </a:r>
            <a:endParaRPr lang="en-US" dirty="0" smtClean="0"/>
          </a:p>
          <a:p>
            <a:pPr lvl="1"/>
            <a:r>
              <a:rPr lang="en-US" dirty="0" smtClean="0"/>
              <a:t>Integra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globais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inteira</a:t>
            </a:r>
            <a:r>
              <a:rPr lang="en-US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6796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Backpropagation</a:t>
            </a:r>
          </a:p>
          <a:p>
            <a:pPr lvl="1"/>
            <a:r>
              <a:rPr lang="en-US" dirty="0" err="1" smtClean="0"/>
              <a:t>Propagar</a:t>
            </a:r>
            <a:r>
              <a:rPr lang="en-US" dirty="0" smtClean="0"/>
              <a:t> o </a:t>
            </a:r>
            <a:r>
              <a:rPr lang="en-US" dirty="0" err="1" smtClean="0"/>
              <a:t>erro</a:t>
            </a:r>
            <a:r>
              <a:rPr lang="en-US" dirty="0" smtClean="0"/>
              <a:t> para as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r>
              <a:rPr lang="en-US" dirty="0" smtClean="0"/>
              <a:t>;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925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custo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5995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400" dirty="0" smtClean="0"/>
                  <a:t>-</a:t>
                </a:r>
                <a:r>
                  <a:rPr lang="en-US" sz="1400" dirty="0" err="1" smtClean="0"/>
                  <a:t>ésima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camada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na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rede</a:t>
                </a:r>
                <a:r>
                  <a:rPr lang="en-US" sz="1400" dirty="0" smtClean="0"/>
                  <a:t> com </a:t>
                </a:r>
                <a:r>
                  <a:rPr lang="en-US" sz="1400" dirty="0" err="1" smtClean="0"/>
                  <a:t>função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custo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é </a:t>
                </a:r>
                <a:r>
                  <a:rPr lang="en-US" dirty="0" err="1" smtClean="0"/>
                  <a:t>completamente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conectada</a:t>
                </a:r>
                <a:r>
                  <a:rPr lang="en-US" dirty="0" smtClean="0"/>
                  <a:t>  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, o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é dado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094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500" dirty="0" smtClean="0"/>
                  <a:t>Backpropagation</a:t>
                </a:r>
              </a:p>
              <a:p>
                <a:pPr lvl="1"/>
                <a:r>
                  <a:rPr lang="en-US" sz="1500" dirty="0" err="1" smtClean="0"/>
                  <a:t>Propagar</a:t>
                </a:r>
                <a:r>
                  <a:rPr lang="en-US" sz="1500" dirty="0" smtClean="0"/>
                  <a:t>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para as </a:t>
                </a:r>
                <a:r>
                  <a:rPr lang="en-US" sz="1500" dirty="0" err="1" smtClean="0"/>
                  <a:t>camadas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anteriores</a:t>
                </a:r>
                <a:r>
                  <a:rPr lang="en-US" sz="15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na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rede</a:t>
                </a:r>
                <a:r>
                  <a:rPr lang="en-US" sz="1500" dirty="0" smtClean="0"/>
                  <a:t> com </a:t>
                </a:r>
                <a:r>
                  <a:rPr lang="en-US" sz="1500" dirty="0" err="1" smtClean="0"/>
                  <a:t>função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custo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5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5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é </a:t>
                </a:r>
                <a:r>
                  <a:rPr lang="en-US" sz="1500" dirty="0" err="1" smtClean="0"/>
                  <a:t>completamente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conectada</a:t>
                </a:r>
                <a:r>
                  <a:rPr lang="en-US" sz="15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,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é dado </a:t>
                </a:r>
                <a:r>
                  <a:rPr lang="en-US" sz="1500" dirty="0" err="1" smtClean="0"/>
                  <a:t>por</a:t>
                </a:r>
                <a:r>
                  <a:rPr lang="en-US" sz="15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 smtClean="0"/>
              </a:p>
              <a:p>
                <a:pPr lvl="1"/>
                <a:r>
                  <a:rPr lang="en-US" dirty="0" err="1" smtClean="0"/>
                  <a:t>Gradientes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176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24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ésima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camada</a:t>
                </a:r>
                <a:r>
                  <a:rPr lang="en-US" sz="2400" dirty="0" smtClean="0"/>
                  <a:t> é de pooling, o </a:t>
                </a:r>
                <a:r>
                  <a:rPr lang="en-US" sz="2400" dirty="0" err="1" smtClean="0"/>
                  <a:t>erro</a:t>
                </a:r>
                <a:r>
                  <a:rPr lang="en-US" sz="2400" dirty="0" smtClean="0"/>
                  <a:t> é </a:t>
                </a:r>
                <a:r>
                  <a:rPr lang="en-US" sz="2400" dirty="0" err="1" smtClean="0"/>
                  <a:t>propagado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:</a:t>
                </a:r>
              </a:p>
              <a:p>
                <a:pPr lvl="2"/>
                <a:r>
                  <a:rPr lang="en-US" sz="2200" dirty="0" err="1" smtClean="0"/>
                  <a:t>Calculado</a:t>
                </a:r>
                <a:r>
                  <a:rPr lang="en-US" sz="2200" dirty="0" smtClean="0"/>
                  <a:t> para </a:t>
                </a:r>
                <a:r>
                  <a:rPr lang="en-US" sz="2200" dirty="0" err="1" smtClean="0"/>
                  <a:t>cada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unidade</a:t>
                </a:r>
                <a:r>
                  <a:rPr lang="en-US" sz="2200" dirty="0" smtClean="0"/>
                  <a:t> de entrada da </a:t>
                </a:r>
                <a:r>
                  <a:rPr lang="en-US" sz="2200" dirty="0" err="1" smtClean="0"/>
                  <a:t>camada</a:t>
                </a:r>
                <a:r>
                  <a:rPr lang="en-US" sz="2200" dirty="0" smtClean="0"/>
                  <a:t> de pooling.</a:t>
                </a:r>
                <a:endParaRPr lang="en-US" sz="2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726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Conceitos</a:t>
            </a:r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  <a:p>
            <a:pPr lvl="1"/>
            <a:r>
              <a:rPr lang="en-US" dirty="0" smtClean="0"/>
              <a:t>Deep Learning.</a:t>
            </a:r>
          </a:p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err="1" smtClean="0"/>
              <a:t>Motivação</a:t>
            </a:r>
            <a:endParaRPr lang="en-US" dirty="0" smtClean="0"/>
          </a:p>
          <a:p>
            <a:pPr lvl="2"/>
            <a:r>
              <a:rPr lang="en-US" dirty="0" err="1" smtClean="0"/>
              <a:t>Convolução</a:t>
            </a:r>
            <a:endParaRPr lang="en-US" dirty="0" smtClean="0"/>
          </a:p>
          <a:p>
            <a:pPr lvl="2"/>
            <a:r>
              <a:rPr lang="en-US" dirty="0" err="1" smtClean="0"/>
              <a:t>Downsampling</a:t>
            </a:r>
            <a:endParaRPr lang="en-US" dirty="0" smtClean="0"/>
          </a:p>
          <a:p>
            <a:pPr lvl="2"/>
            <a:r>
              <a:rPr lang="en-US" dirty="0" err="1" smtClean="0"/>
              <a:t>Estrutura</a:t>
            </a:r>
            <a:endParaRPr lang="en-US" dirty="0" smtClean="0"/>
          </a:p>
          <a:p>
            <a:pPr lvl="2"/>
            <a:r>
              <a:rPr lang="en-US" dirty="0" err="1" smtClean="0"/>
              <a:t>Treinamento</a:t>
            </a:r>
            <a:endParaRPr lang="en-US" dirty="0"/>
          </a:p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endParaRPr lang="en-US" dirty="0"/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Increased customer </a:t>
            </a:r>
            <a:r>
              <a:rPr lang="en-US" dirty="0" smtClean="0"/>
              <a:t>satisfaction.</a:t>
            </a:r>
            <a:endParaRPr lang="en-US" dirty="0"/>
          </a:p>
          <a:p>
            <a:r>
              <a:rPr lang="en-US" dirty="0" err="1" smtClean="0"/>
              <a:t>Potêncial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smtClean="0"/>
              <a:t>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r>
              <a:rPr lang="en-US" dirty="0" err="1" smtClean="0"/>
              <a:t>Questões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8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de pooling,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propagado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como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20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400" dirty="0" err="1" smtClean="0"/>
                  <a:t>Gradiente</a:t>
                </a:r>
                <a:r>
                  <a:rPr lang="en-US" sz="2400" dirty="0" smtClean="0"/>
                  <a:t> dos </a:t>
                </a:r>
                <a:r>
                  <a:rPr lang="en-US" sz="2400" dirty="0" err="1" smtClean="0"/>
                  <a:t>filtros</a:t>
                </a:r>
                <a:endParaRPr lang="en-US" sz="2400" dirty="0" smtClean="0"/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)∗</m:t>
                        </m:r>
                      </m:e>
                    </m:nary>
                  </m:oMath>
                </a14:m>
                <a:r>
                  <a:rPr lang="en-US" sz="2400" dirty="0" smtClean="0"/>
                  <a:t> rot90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977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20825"/>
            <a:ext cx="7644063" cy="14081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endParaRPr lang="en-US" dirty="0" smtClean="0"/>
          </a:p>
          <a:p>
            <a:pPr lvl="1"/>
            <a:r>
              <a:rPr lang="en-US" dirty="0" err="1" smtClean="0"/>
              <a:t>Custoso</a:t>
            </a:r>
            <a:r>
              <a:rPr lang="en-US" dirty="0" smtClean="0"/>
              <a:t> para </a:t>
            </a:r>
            <a:r>
              <a:rPr lang="en-US" dirty="0" err="1" smtClean="0"/>
              <a:t>conjuntos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</a:t>
            </a:r>
            <a:r>
              <a:rPr lang="en-US" dirty="0" err="1" smtClean="0"/>
              <a:t>extensos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Intratável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máquina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Treinamento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2174" r="-369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296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09274"/>
            <a:ext cx="9132711" cy="1806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Stochastic Gradient Descendent</a:t>
            </a:r>
          </a:p>
          <a:p>
            <a:pPr lvl="1"/>
            <a:r>
              <a:rPr lang="en-US" dirty="0" err="1" smtClean="0"/>
              <a:t>Calculado</a:t>
            </a:r>
            <a:r>
              <a:rPr lang="en-US" dirty="0" smtClean="0"/>
              <a:t> para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dos </a:t>
            </a:r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(</a:t>
            </a:r>
            <a:r>
              <a:rPr lang="en-US" dirty="0" err="1" smtClean="0"/>
              <a:t>minibatch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Reduz</a:t>
            </a:r>
            <a:r>
              <a:rPr lang="en-US" dirty="0" smtClean="0"/>
              <a:t> a </a:t>
            </a:r>
            <a:r>
              <a:rPr lang="en-US" dirty="0" err="1" smtClean="0"/>
              <a:t>variância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Tira</a:t>
            </a:r>
            <a:r>
              <a:rPr lang="en-US" dirty="0" smtClean="0"/>
              <a:t> vantage do </a:t>
            </a:r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 err="1" smtClean="0"/>
              <a:t>vetorizado</a:t>
            </a:r>
            <a:r>
              <a:rPr lang="en-US" dirty="0" smtClean="0"/>
              <a:t> do </a:t>
            </a:r>
            <a:r>
              <a:rPr lang="en-US" dirty="0" err="1" smtClean="0"/>
              <a:t>custo</a:t>
            </a:r>
            <a:r>
              <a:rPr lang="en-US" dirty="0" smtClean="0"/>
              <a:t> e do gradient</a:t>
            </a:r>
          </a:p>
          <a:p>
            <a:pPr lvl="1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que </a:t>
            </a:r>
            <a:r>
              <a:rPr lang="en-US" dirty="0" err="1" smtClean="0"/>
              <a:t>compõem</a:t>
            </a:r>
            <a:r>
              <a:rPr lang="en-US" dirty="0" smtClean="0"/>
              <a:t> o batch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escolhidas</a:t>
            </a:r>
            <a:r>
              <a:rPr lang="en-US" dirty="0" smtClean="0"/>
              <a:t> de forma </a:t>
            </a:r>
            <a:r>
              <a:rPr lang="en-US" dirty="0" err="1" smtClean="0"/>
              <a:t>aleatória</a:t>
            </a:r>
            <a:r>
              <a:rPr lang="en-US" dirty="0" smtClean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4444" r="-3693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blipFill>
                <a:blip r:embed="rId3"/>
                <a:stretch>
                  <a:fillRect l="-1746" t="-6383" r="-3242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599" y="2009274"/>
            <a:ext cx="9132711" cy="1806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Stochastic Gradient Descendent</a:t>
            </a:r>
          </a:p>
          <a:p>
            <a:pPr lvl="1"/>
            <a:r>
              <a:rPr lang="en-US" dirty="0" err="1" smtClean="0"/>
              <a:t>Calculado</a:t>
            </a:r>
            <a:r>
              <a:rPr lang="en-US" dirty="0" smtClean="0"/>
              <a:t> para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dos </a:t>
            </a:r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(</a:t>
            </a:r>
            <a:r>
              <a:rPr lang="en-US" dirty="0" err="1" smtClean="0"/>
              <a:t>minibatch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Reduz</a:t>
            </a:r>
            <a:r>
              <a:rPr lang="en-US" dirty="0" smtClean="0"/>
              <a:t> a </a:t>
            </a:r>
            <a:r>
              <a:rPr lang="en-US" dirty="0" err="1" smtClean="0"/>
              <a:t>variância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Tira</a:t>
            </a:r>
            <a:r>
              <a:rPr lang="en-US" dirty="0" smtClean="0"/>
              <a:t> vantage do </a:t>
            </a:r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 err="1" smtClean="0"/>
              <a:t>vetorizado</a:t>
            </a:r>
            <a:r>
              <a:rPr lang="en-US" dirty="0" smtClean="0"/>
              <a:t> do </a:t>
            </a:r>
            <a:r>
              <a:rPr lang="en-US" dirty="0" err="1" smtClean="0"/>
              <a:t>custo</a:t>
            </a:r>
            <a:r>
              <a:rPr lang="en-US" dirty="0" smtClean="0"/>
              <a:t> e do gradient</a:t>
            </a:r>
          </a:p>
          <a:p>
            <a:pPr lvl="1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que </a:t>
            </a:r>
            <a:r>
              <a:rPr lang="en-US" dirty="0" err="1" smtClean="0"/>
              <a:t>compõem</a:t>
            </a:r>
            <a:r>
              <a:rPr lang="en-US" dirty="0" smtClean="0"/>
              <a:t> o batch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escolhidas</a:t>
            </a:r>
            <a:r>
              <a:rPr lang="en-US" dirty="0" smtClean="0"/>
              <a:t> de forma </a:t>
            </a:r>
            <a:r>
              <a:rPr lang="en-US" dirty="0" err="1" smtClean="0"/>
              <a:t>aleatória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SGD </a:t>
            </a:r>
            <a:r>
              <a:rPr lang="en-US" dirty="0" err="1" smtClean="0"/>
              <a:t>turbinado</a:t>
            </a:r>
            <a:r>
              <a:rPr lang="en-US" dirty="0" smtClean="0"/>
              <a:t> (momentum).</a:t>
            </a: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705" t="-4444" r="-3409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bg2">
                      <a:lumMod val="9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blipFill>
                <a:blip r:embed="rId3"/>
                <a:stretch>
                  <a:fillRect l="-1247" t="-4255" r="-2743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023237" y="5486450"/>
                <a:ext cx="252287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7" y="5486450"/>
                <a:ext cx="2522870" cy="285912"/>
              </a:xfrm>
              <a:prstGeom prst="rect">
                <a:avLst/>
              </a:prstGeom>
              <a:blipFill>
                <a:blip r:embed="rId4"/>
                <a:stretch>
                  <a:fillRect l="-966" t="-4255" r="-3140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023237" y="6068654"/>
                <a:ext cx="1034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7" y="6068654"/>
                <a:ext cx="1034899" cy="276999"/>
              </a:xfrm>
              <a:prstGeom prst="rect">
                <a:avLst/>
              </a:prstGeom>
              <a:blipFill>
                <a:blip r:embed="rId5"/>
                <a:stretch>
                  <a:fillRect l="-4706" r="-235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2374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5105400" cy="4325112"/>
          </a:xfrm>
        </p:spPr>
        <p:txBody>
          <a:bodyPr/>
          <a:lstStyle/>
          <a:p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endParaRPr lang="en-US" dirty="0" smtClean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dígitos</a:t>
            </a:r>
            <a:r>
              <a:rPr lang="en-US" dirty="0" smtClean="0"/>
              <a:t>;</a:t>
            </a:r>
            <a:endParaRPr lang="en-US" dirty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faces;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Estimação</a:t>
            </a:r>
            <a:r>
              <a:rPr lang="en-US" dirty="0" smtClean="0"/>
              <a:t> da </a:t>
            </a:r>
            <a:r>
              <a:rPr lang="en-US" dirty="0" err="1" smtClean="0"/>
              <a:t>posição</a:t>
            </a:r>
            <a:r>
              <a:rPr lang="en-US" dirty="0" smtClean="0"/>
              <a:t> </a:t>
            </a:r>
            <a:r>
              <a:rPr lang="en-US" dirty="0" err="1" smtClean="0"/>
              <a:t>humana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52" y="805794"/>
            <a:ext cx="2727960" cy="2173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2132606"/>
            <a:ext cx="3215640" cy="153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6" y="3597249"/>
            <a:ext cx="3238473" cy="1380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4977993"/>
            <a:ext cx="3112151" cy="18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3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6192" y="1989852"/>
            <a:ext cx="5242560" cy="1271016"/>
          </a:xfrm>
        </p:spPr>
        <p:txBody>
          <a:bodyPr/>
          <a:lstStyle/>
          <a:p>
            <a:r>
              <a:rPr lang="en-US" dirty="0" smtClean="0"/>
              <a:t>Deep Dream (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6" y="3191256"/>
            <a:ext cx="4349496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633001"/>
            <a:ext cx="4080695" cy="2713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4015040"/>
            <a:ext cx="4100653" cy="27365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878368" y="2500884"/>
            <a:ext cx="1472184" cy="384048"/>
          </a:xfrm>
          <a:prstGeom prst="bentArrow">
            <a:avLst>
              <a:gd name="adj1" fmla="val 26923"/>
              <a:gd name="adj2" fmla="val 25000"/>
              <a:gd name="adj3" fmla="val 25000"/>
              <a:gd name="adj4" fmla="val 4375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190488" y="5468112"/>
            <a:ext cx="1160064" cy="21031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24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Simulação</a:t>
            </a:r>
            <a:r>
              <a:rPr lang="en-US" dirty="0" smtClean="0"/>
              <a:t> 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pPr lvl="1"/>
            <a:r>
              <a:rPr lang="en-US" dirty="0" err="1" smtClean="0"/>
              <a:t>Aprendizagem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padrões</a:t>
            </a:r>
            <a:r>
              <a:rPr lang="en-US" dirty="0" smtClean="0"/>
              <a:t> e </a:t>
            </a:r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seguindo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lei de </a:t>
            </a:r>
            <a:r>
              <a:rPr lang="en-US" dirty="0" err="1" smtClean="0"/>
              <a:t>formação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um </a:t>
            </a:r>
            <a:r>
              <a:rPr lang="en-US" dirty="0" err="1" smtClean="0"/>
              <a:t>ruido</a:t>
            </a:r>
            <a:r>
              <a:rPr lang="en-US" dirty="0" smtClean="0"/>
              <a:t>;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Potêncial</a:t>
            </a:r>
            <a:r>
              <a:rPr lang="en-US" dirty="0"/>
              <a:t> de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geo-</a:t>
            </a:r>
            <a:r>
              <a:rPr lang="en-US" dirty="0" err="1"/>
              <a:t>estatística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2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impacto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aprendizado</a:t>
            </a:r>
            <a:r>
              <a:rPr lang="en-US" dirty="0" smtClean="0"/>
              <a:t> se </a:t>
            </a:r>
            <a:r>
              <a:rPr lang="en-US" dirty="0" err="1" smtClean="0"/>
              <a:t>utilizarmos</a:t>
            </a:r>
            <a:r>
              <a:rPr lang="en-US" dirty="0" smtClean="0"/>
              <a:t> </a:t>
            </a:r>
            <a:r>
              <a:rPr lang="en-US" dirty="0" err="1" smtClean="0"/>
              <a:t>filtros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err="1"/>
              <a:t>-</a:t>
            </a:r>
            <a:r>
              <a:rPr lang="en-US" dirty="0" err="1" smtClean="0"/>
              <a:t>aleatórios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regressão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o </a:t>
            </a:r>
            <a:r>
              <a:rPr lang="en-US" dirty="0" err="1" smtClean="0"/>
              <a:t>treinamento</a:t>
            </a:r>
            <a:r>
              <a:rPr lang="en-US" dirty="0" smtClean="0"/>
              <a:t> de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no context de </a:t>
            </a:r>
            <a:r>
              <a:rPr lang="en-US" dirty="0" err="1" smtClean="0"/>
              <a:t>poucas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O que </a:t>
            </a:r>
            <a:r>
              <a:rPr lang="en-US" dirty="0" err="1" smtClean="0"/>
              <a:t>exatamente</a:t>
            </a:r>
            <a:r>
              <a:rPr lang="en-US" dirty="0" smtClean="0"/>
              <a:t> é </a:t>
            </a:r>
            <a:r>
              <a:rPr lang="en-US" dirty="0" err="1" smtClean="0"/>
              <a:t>aprendido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lidar</a:t>
            </a:r>
            <a:r>
              <a:rPr lang="en-US" dirty="0" smtClean="0"/>
              <a:t> com a </a:t>
            </a:r>
            <a:r>
              <a:rPr lang="en-US" dirty="0" err="1" smtClean="0"/>
              <a:t>questão</a:t>
            </a:r>
            <a:r>
              <a:rPr lang="en-US" dirty="0" smtClean="0"/>
              <a:t> da </a:t>
            </a:r>
            <a:r>
              <a:rPr lang="en-US" dirty="0" err="1" smtClean="0"/>
              <a:t>não-estacionaridade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Questões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20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516" y="2006533"/>
            <a:ext cx="10363200" cy="13620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Obrigado!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1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09800"/>
            <a:ext cx="5559188" cy="1229436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neurônio</a:t>
            </a:r>
            <a:r>
              <a:rPr lang="en-US" dirty="0" smtClean="0"/>
              <a:t>: Perceptron x Sigmoid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751338"/>
            <a:ext cx="841734" cy="1552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/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∙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6450154" y="2647666"/>
            <a:ext cx="0" cy="37525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Bent Arrow 24"/>
          <p:cNvSpPr/>
          <p:nvPr/>
        </p:nvSpPr>
        <p:spPr>
          <a:xfrm rot="5400000">
            <a:off x="9262242" y="2832490"/>
            <a:ext cx="807095" cy="733940"/>
          </a:xfrm>
          <a:prstGeom prst="bentArrow">
            <a:avLst>
              <a:gd name="adj1" fmla="val 19078"/>
              <a:gd name="adj2" fmla="val 26855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64" y="4440424"/>
            <a:ext cx="3787468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30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3" grpId="1"/>
      <p:bldP spid="19" grpId="0"/>
      <p:bldP spid="20" grpId="0"/>
      <p:bldP spid="22" grpId="0"/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55" y="3051089"/>
            <a:ext cx="5132245" cy="28798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678071"/>
            <a:ext cx="841734" cy="16258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4695206" y="4396328"/>
            <a:ext cx="1400794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20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verdadeiro</a:t>
            </a:r>
            <a:r>
              <a:rPr lang="en-US" dirty="0" smtClean="0"/>
              <a:t> </a:t>
            </a:r>
            <a:r>
              <a:rPr lang="en-US" dirty="0" err="1" smtClean="0"/>
              <a:t>desafio</a:t>
            </a:r>
            <a:r>
              <a:rPr lang="en-US" dirty="0" smtClean="0"/>
              <a:t> da IA</a:t>
            </a:r>
            <a:endParaRPr lang="en-US" dirty="0"/>
          </a:p>
          <a:p>
            <a:pPr lvl="1"/>
            <a:r>
              <a:rPr lang="en-US" dirty="0" smtClean="0"/>
              <a:t>Resolver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realizadas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, mas </a:t>
            </a:r>
            <a:r>
              <a:rPr lang="en-US" dirty="0" err="1" smtClean="0"/>
              <a:t>difíceis</a:t>
            </a:r>
            <a:r>
              <a:rPr lang="en-US" dirty="0" smtClean="0"/>
              <a:t> de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formalizadas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voz</a:t>
            </a:r>
            <a:endParaRPr lang="en-US" dirty="0" smtClean="0"/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Aprendizado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endParaRPr lang="en-US" dirty="0" smtClean="0"/>
          </a:p>
          <a:p>
            <a:r>
              <a:rPr lang="en-US" dirty="0" err="1" smtClean="0"/>
              <a:t>Aprendizado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complicados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simples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47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8" y="3118643"/>
            <a:ext cx="5372566" cy="28044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muda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89160" y="2797792"/>
            <a:ext cx="4763172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9600" y="2797792"/>
            <a:ext cx="4412776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55140" y="2811438"/>
            <a:ext cx="5427260" cy="37630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Problema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Pixels que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próximos</a:t>
            </a:r>
            <a:r>
              <a:rPr lang="en-US" dirty="0" smtClean="0"/>
              <a:t> e </a:t>
            </a:r>
            <a:r>
              <a:rPr lang="en-US" dirty="0" err="1" smtClean="0"/>
              <a:t>distantes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tratados</a:t>
            </a:r>
            <a:r>
              <a:rPr lang="en-US" dirty="0" smtClean="0"/>
              <a:t> </a:t>
            </a:r>
            <a:r>
              <a:rPr lang="en-US" dirty="0" err="1" smtClean="0"/>
              <a:t>juntos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torna</a:t>
            </a:r>
            <a:r>
              <a:rPr lang="en-US" dirty="0" smtClean="0"/>
              <a:t> 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inteligente</a:t>
            </a:r>
            <a:r>
              <a:rPr lang="en-US" dirty="0" smtClean="0"/>
              <a:t>”;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tirar</a:t>
            </a:r>
            <a:r>
              <a:rPr lang="en-US" dirty="0" smtClean="0"/>
              <a:t> vantage da </a:t>
            </a:r>
            <a:r>
              <a:rPr lang="en-US" dirty="0" err="1" smtClean="0"/>
              <a:t>estrutura</a:t>
            </a:r>
            <a:r>
              <a:rPr lang="en-US" dirty="0" smtClean="0"/>
              <a:t> especial das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66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9" y="5049671"/>
            <a:ext cx="1143099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8" y="5208399"/>
            <a:ext cx="4008467" cy="94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64" y="4071327"/>
            <a:ext cx="4130398" cy="115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12" y="2927431"/>
            <a:ext cx="4198984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4" y="1729793"/>
            <a:ext cx="4138019" cy="1188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1" y="506106"/>
            <a:ext cx="4198984" cy="1242168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5" y="2679646"/>
            <a:ext cx="2392887" cy="2370025"/>
          </a:xfrm>
        </p:spPr>
      </p:pic>
    </p:spTree>
    <p:extLst>
      <p:ext uri="{BB962C8B-B14F-4D97-AF65-F5344CB8AC3E}">
        <p14:creationId xmlns:p14="http://schemas.microsoft.com/office/powerpoint/2010/main" val="28733629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Receptivos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endParaRPr lang="en-US" dirty="0"/>
          </a:p>
          <a:p>
            <a:r>
              <a:rPr lang="en-US" dirty="0" smtClean="0"/>
              <a:t>Pesos </a:t>
            </a:r>
            <a:r>
              <a:rPr lang="en-US" dirty="0" err="1" smtClean="0"/>
              <a:t>Compartilhados</a:t>
            </a:r>
            <a:endParaRPr lang="en-US" dirty="0"/>
          </a:p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45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518988" cy="22945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Campos </a:t>
            </a:r>
            <a:r>
              <a:rPr lang="en-US" dirty="0" err="1"/>
              <a:t>Receptivos</a:t>
            </a:r>
            <a:r>
              <a:rPr lang="en-US" dirty="0"/>
              <a:t> </a:t>
            </a:r>
            <a:r>
              <a:rPr lang="en-US" dirty="0" err="1" smtClean="0"/>
              <a:t>Locais</a:t>
            </a:r>
            <a:endParaRPr lang="en-US" dirty="0" smtClean="0"/>
          </a:p>
          <a:p>
            <a:pPr lvl="1"/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neurônios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é </a:t>
            </a:r>
            <a:r>
              <a:rPr lang="en-US" dirty="0" err="1" smtClean="0"/>
              <a:t>conectado</a:t>
            </a:r>
            <a:r>
              <a:rPr lang="en-US" dirty="0" smtClean="0"/>
              <a:t> a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 dos </a:t>
            </a:r>
            <a:r>
              <a:rPr lang="en-US" dirty="0" err="1" smtClean="0"/>
              <a:t>neurônios</a:t>
            </a:r>
            <a:r>
              <a:rPr lang="en-US" dirty="0" smtClean="0"/>
              <a:t> de entrada;</a:t>
            </a:r>
            <a:endParaRPr lang="en-US" dirty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conexão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peso;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bias;</a:t>
            </a:r>
          </a:p>
          <a:p>
            <a:pPr lvl="1"/>
            <a:r>
              <a:rPr lang="en-US" dirty="0" err="1" smtClean="0"/>
              <a:t>Deslizamos</a:t>
            </a:r>
            <a:r>
              <a:rPr lang="en-US" dirty="0" smtClean="0"/>
              <a:t> a </a:t>
            </a:r>
            <a:r>
              <a:rPr lang="en-US" dirty="0" err="1" smtClean="0"/>
              <a:t>janela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escondido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922948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4906822"/>
            <a:ext cx="1754154" cy="1759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1" y="472087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4" y="4923971"/>
            <a:ext cx="2059316" cy="1775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7108" y="5648265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Escondido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9" y="2296057"/>
            <a:ext cx="3931297" cy="1875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3665" y="201905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856236" y="2143924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</a:t>
            </a:r>
            <a:r>
              <a:rPr lang="en-US" sz="1200" dirty="0" err="1" smtClean="0"/>
              <a:t>Escondida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01" y="4878469"/>
            <a:ext cx="3862992" cy="18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2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strategy  proposal presentat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strategy  proposal presentation" id="{046EAC39-0F7A-434B-A008-25AEA0734A86}" vid="{35BA20B6-3833-4B27-995B-0B2F0A323CD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918</Words>
  <Application>Microsoft Office PowerPoint</Application>
  <PresentationFormat>Widescreen</PresentationFormat>
  <Paragraphs>198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Cambria Math</vt:lpstr>
      <vt:lpstr>Gabriola</vt:lpstr>
      <vt:lpstr>Georgia</vt:lpstr>
      <vt:lpstr>Wingdings 2</vt:lpstr>
      <vt:lpstr>Sales strategy  proposal presentation</vt:lpstr>
      <vt:lpstr>Redes Neurais Convolucionais</vt:lpstr>
      <vt:lpstr>Sumário</vt:lpstr>
      <vt:lpstr>Redes Neurais</vt:lpstr>
      <vt:lpstr>Redes Neurais (arquitetura)</vt:lpstr>
      <vt:lpstr>Deep Learning</vt:lpstr>
      <vt:lpstr>O que muda nas redes convolucionais</vt:lpstr>
      <vt:lpstr>Deep Learning</vt:lpstr>
      <vt:lpstr>Redes Neurais Convolucionais</vt:lpstr>
      <vt:lpstr>Redes Neurais Convolucionais</vt:lpstr>
      <vt:lpstr>Redes Neurais Convolucionais</vt:lpstr>
      <vt:lpstr>Como funciona a convolução</vt:lpstr>
      <vt:lpstr>Redes Neurais Convolucionais</vt:lpstr>
      <vt:lpstr>Juntando tudo:</vt:lpstr>
      <vt:lpstr>Redes Neurais Convolucionais (Arquitetura)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Aplicações</vt:lpstr>
      <vt:lpstr>Aplicações</vt:lpstr>
      <vt:lpstr>Potêncial de aplicação em geo-estatística</vt:lpstr>
      <vt:lpstr>Questões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2016-08-08T13:23:55Z</dcterms:created>
  <dcterms:modified xsi:type="dcterms:W3CDTF">2016-08-19T18:32:07Z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